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5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4BB90-F517-451B-AD35-D75B78264507}" type="datetimeFigureOut">
              <a:rPr lang="sr-Latn-RS" smtClean="0"/>
              <a:t>03.12.2020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7AD2-CDC9-4B55-A807-5287935F730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404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7AD2-CDC9-4B55-A807-5287935F7307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358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sz="60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Latn-RS" sz="60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sr-Cyrl-RS" sz="6000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sr-Cyrl-RS" sz="6000" dirty="0">
                <a:solidFill>
                  <a:srgbClr val="FFFF00"/>
                </a:solidFill>
                <a:latin typeface="Calibri" pitchFamily="34" charset="0"/>
              </a:rPr>
            </a:br>
            <a:endParaRPr lang="sr-Latn-RS" sz="73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6781800" cy="2743200"/>
          </a:xfrm>
        </p:spPr>
        <p:txBody>
          <a:bodyPr>
            <a:normAutofit lnSpcReduction="10000"/>
          </a:bodyPr>
          <a:lstStyle/>
          <a:p>
            <a:pPr algn="ctr"/>
            <a:endParaRPr lang="sr-Cyrl-RS" sz="3200" b="1" dirty="0" smtClean="0">
              <a:solidFill>
                <a:srgbClr val="FFFF00"/>
              </a:solidFill>
            </a:endParaRPr>
          </a:p>
          <a:p>
            <a:pPr algn="ctr"/>
            <a:endParaRPr lang="sr-Cyrl-RS" sz="3200" b="1" dirty="0">
              <a:solidFill>
                <a:srgbClr val="FFFF00"/>
              </a:solidFill>
            </a:endParaRPr>
          </a:p>
          <a:p>
            <a:pPr algn="ctr"/>
            <a:r>
              <a:rPr lang="sr-Cyrl-RS" sz="5200" b="1" dirty="0" smtClean="0">
                <a:solidFill>
                  <a:srgbClr val="FFFF00"/>
                </a:solidFill>
                <a:latin typeface="Calibri" pitchFamily="34" charset="0"/>
              </a:rPr>
              <a:t>СВЕ ЈЕ У РЕДУ, СУТРА ПОЧИЊЕМ ДА УЧИМ...</a:t>
            </a:r>
            <a:endParaRPr lang="sr-Latn-RS" sz="5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mygoys.com/wp-content/uploads/2012/12/sleepyreading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1"/>
          <a:stretch/>
        </p:blipFill>
        <p:spPr bwMode="auto">
          <a:xfrm>
            <a:off x="5029200" y="595525"/>
            <a:ext cx="3505200" cy="188217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5946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Дом ученика </a:t>
            </a:r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средњ</a:t>
            </a:r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их школа „Милутин Миланковић“</a:t>
            </a:r>
          </a:p>
        </p:txBody>
      </p:sp>
      <p:pic>
        <p:nvPicPr>
          <p:cNvPr id="1028" name="Picture 4" descr="http://www.studentuniverse.com/student-blog/wp-content/uploads/2012/05/procrast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525"/>
            <a:ext cx="4416269" cy="188193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rgbClr val="FFFF00"/>
                </a:solidFill>
                <a:latin typeface="Calibri" pitchFamily="34" charset="0"/>
              </a:rPr>
              <a:t>Јачај мотивацију</a:t>
            </a:r>
            <a:endParaRPr lang="sr-Latn-RS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88" y="20574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Не чекај погодан тренутак за учење јер мотовација не настаје сама од себе, већ се ствара радом...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Када кажеш себи - „Сутра ћу!“, одмах питај себе; „А зашто ће сутра бити лакше него сад?“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Замишљај себе како си постигао         успех, како уживаш у завршеном послу </a:t>
            </a:r>
            <a:endParaRPr lang="sr-Latn-RS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67" y="6742"/>
            <a:ext cx="3079065" cy="205065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2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Опусти се...</a:t>
            </a:r>
            <a:endParaRPr lang="sr-Latn-R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816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Када је неко превише узнемирен не може ефикасно да учи...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Резултати не долазе одмах, ефекти ће се видети тек касније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У реду је и да не испуниш план, само сутра направи нови и крени из почетка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Не заборави да спаваш и да једеш на време</a:t>
            </a:r>
          </a:p>
          <a:p>
            <a:pPr marL="36576" indent="0">
              <a:buNone/>
            </a:pPr>
            <a:endParaRPr lang="sr-Latn-R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Које су последице престанка одлагања учења?</a:t>
            </a:r>
            <a:endParaRPr lang="sr-Latn-R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467600" cy="4525963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Опуштање и осећај мира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Јачање самопоуздања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Стабилно расположење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Више квалитетног времена за себе 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Више бодова за Дом и за факултет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Задовољство родитеља</a:t>
            </a:r>
          </a:p>
          <a:p>
            <a:pPr marL="36576" indent="0">
              <a:buNone/>
            </a:pPr>
            <a:endParaRPr lang="sr-Cyrl-RS" dirty="0" smtClean="0">
              <a:solidFill>
                <a:srgbClr val="FFFF00"/>
              </a:solidFill>
            </a:endParaRPr>
          </a:p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12715"/>
          <a:stretch/>
        </p:blipFill>
        <p:spPr bwMode="auto">
          <a:xfrm>
            <a:off x="6553201" y="3463392"/>
            <a:ext cx="2484436" cy="3166008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Зато је најбоље...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sr-Cyrl-RS" dirty="0" smtClean="0">
                <a:solidFill>
                  <a:srgbClr val="FFFF00"/>
                </a:solidFill>
              </a:rPr>
              <a:t>Да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почнеш да учиш одмах!</a:t>
            </a:r>
            <a:endParaRPr lang="sr-Latn-RS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5524"/>
            <a:ext cx="6858000" cy="4572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rgbClr val="FFFF00"/>
                </a:solidFill>
                <a:latin typeface="Calibri" pitchFamily="34" charset="0"/>
              </a:rPr>
              <a:t>А када дође сутра?</a:t>
            </a:r>
            <a:endParaRPr lang="sr-Latn-RS" sz="4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Најчешће се догађа :</a:t>
            </a:r>
          </a:p>
          <a:p>
            <a:pPr marL="36576" indent="0">
              <a:buNone/>
            </a:pPr>
            <a:endParaRPr lang="sr-Cyrl-RS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Да се учење поново одложи за сутра</a:t>
            </a:r>
          </a:p>
          <a:p>
            <a:pPr>
              <a:buFont typeface="Wingdings" pitchFamily="2" charset="2"/>
              <a:buChar char="ü"/>
            </a:pPr>
            <a:endParaRPr lang="sr-Cyrl-RS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Да се увиди да је касно и да је у ствари требало да се учи јуче</a:t>
            </a:r>
          </a:p>
          <a:p>
            <a:pPr>
              <a:buFont typeface="Wingdings" pitchFamily="2" charset="2"/>
              <a:buChar char="ü"/>
            </a:pPr>
            <a:endParaRPr lang="sr-Cyrl-RS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r-Cyrl-RS" sz="3200" b="1" dirty="0" smtClean="0">
                <a:solidFill>
                  <a:srgbClr val="FFFF00"/>
                </a:solidFill>
                <a:latin typeface="Calibri" pitchFamily="34" charset="0"/>
              </a:rPr>
              <a:t>И тек на крају...  да се заиста почне са радом</a:t>
            </a:r>
            <a:endParaRPr lang="sr-Cyrl-RS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 marL="36576" indent="0">
              <a:buNone/>
            </a:pPr>
            <a:endParaRPr lang="sr-Cyrl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2667000" cy="2000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Како </a:t>
            </a: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одлагање учења функционише </a:t>
            </a: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у пракси?</a:t>
            </a:r>
            <a:endParaRPr lang="sr-Latn-R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8800"/>
            <a:ext cx="7962900" cy="49530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sz="2400" dirty="0" smtClean="0">
                <a:solidFill>
                  <a:srgbClr val="FFFF00"/>
                </a:solidFill>
              </a:rPr>
              <a:t>„Две недеље је до контролног, имам времена на претек...“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sr-Cyrl-RS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sz="2400" dirty="0" smtClean="0">
                <a:solidFill>
                  <a:srgbClr val="FFFF00"/>
                </a:solidFill>
              </a:rPr>
              <a:t>„Нисам још почео, али ионако најбоље учим пред сам контролни...“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sr-Cyrl-RS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sz="2400" dirty="0" smtClean="0">
                <a:solidFill>
                  <a:srgbClr val="FFFF00"/>
                </a:solidFill>
              </a:rPr>
              <a:t>„Ужас, сутра је контролни, али ја од оволиког стреса не могу да учим...“ </a:t>
            </a:r>
          </a:p>
          <a:p>
            <a:endParaRPr lang="sr-Latn-R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599"/>
            <a:ext cx="2667000" cy="184467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400" b="1" dirty="0" smtClean="0">
                <a:solidFill>
                  <a:srgbClr val="FFFF00"/>
                </a:solidFill>
                <a:latin typeface="Calibri" pitchFamily="34" charset="0"/>
              </a:rPr>
              <a:t>Које су последице одлагања учења?</a:t>
            </a:r>
            <a:endParaRPr lang="sr-Latn-RS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467600" cy="4525963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Лоше оцене у школи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Осећање кривице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Ниско самопоуздање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Потиштеност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Нервоза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Мање бодова за Дом и за факултет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Незадовољство родитеља</a:t>
            </a:r>
          </a:p>
          <a:p>
            <a:endParaRPr lang="sr-Cyrl-RS" dirty="0" smtClean="0">
              <a:solidFill>
                <a:srgbClr val="FFFF00"/>
              </a:solidFill>
            </a:endParaRPr>
          </a:p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522133" cy="1981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3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Шта се заправо одлаже?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638800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sr-Cyrl-RS" sz="2800" dirty="0">
                <a:solidFill>
                  <a:srgbClr val="FFFF00"/>
                </a:solidFill>
                <a:latin typeface="Calibri" pitchFamily="34" charset="0"/>
              </a:rPr>
              <a:t>О</a:t>
            </a:r>
            <a:r>
              <a:rPr lang="sr-Cyrl-RS" sz="2800" dirty="0" smtClean="0">
                <a:solidFill>
                  <a:srgbClr val="FFFF00"/>
                </a:solidFill>
                <a:latin typeface="Calibri" pitchFamily="34" charset="0"/>
              </a:rPr>
              <a:t>длаже се непријатност јер ученик осећа: </a:t>
            </a:r>
          </a:p>
          <a:p>
            <a:pPr marL="36576" indent="0">
              <a:buNone/>
            </a:pPr>
            <a:endParaRPr lang="sr-Cyrl-RS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Фрустрацију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 (учење не би смело да буде тешко, не би смело да буде досадно)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Страх од неуспеха 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(морао бих да добијем петицу, шта ако не успем)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Страх од критике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(не могу да поднесем да ме ухвате у незнању, сви ће видети да сам неспособан)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Потиштеност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(ја сам глуп, никада ово нећу схватити)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Љутњу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(нећу ја да радим оно што се од мене очекује...)</a:t>
            </a:r>
          </a:p>
          <a:p>
            <a:pPr marL="36576" indent="0">
              <a:buNone/>
            </a:pPr>
            <a:endParaRPr lang="sr-Cyrl-RS" dirty="0">
              <a:solidFill>
                <a:srgbClr val="FFFF00"/>
              </a:solidFill>
              <a:latin typeface="Calibri" pitchFamily="34" charset="0"/>
            </a:endParaRPr>
          </a:p>
          <a:p>
            <a:pPr marL="36576" indent="0">
              <a:buNone/>
            </a:pPr>
            <a:endParaRPr lang="sr-Cyrl-RS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15005" r="6018" b="1032"/>
          <a:stretch/>
        </p:blipFill>
        <p:spPr bwMode="auto">
          <a:xfrm>
            <a:off x="7162800" y="10790"/>
            <a:ext cx="1924556" cy="1481174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Како се одржава одлагање?</a:t>
            </a:r>
            <a:endParaRPr lang="sr-Latn-R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Изговорима: </a:t>
            </a:r>
          </a:p>
          <a:p>
            <a:pPr marL="36576" indent="0">
              <a:buNone/>
            </a:pPr>
            <a:r>
              <a:rPr lang="sr-Cyrl-RS" sz="2400" dirty="0" smtClean="0">
                <a:solidFill>
                  <a:srgbClr val="FFFF00"/>
                </a:solidFill>
                <a:latin typeface="Calibri" pitchFamily="34" charset="0"/>
              </a:rPr>
              <a:t>сутра ћу, сада ми се спава, немам све што ми је потребно, сада немам концентацију, гладан сам, боли ме стомак... </a:t>
            </a:r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Другим активностима: </a:t>
            </a:r>
          </a:p>
          <a:p>
            <a:pPr marL="36576" indent="0">
              <a:buNone/>
            </a:pPr>
            <a:r>
              <a:rPr lang="sr-Cyrl-RS" sz="2400" dirty="0" smtClean="0">
                <a:solidFill>
                  <a:srgbClr val="FFFF00"/>
                </a:solidFill>
                <a:latin typeface="Calibri" pitchFamily="34" charset="0"/>
              </a:rPr>
              <a:t>фејс, интернет, спорт, филмови, дружење, хоби, играонице, кладионице, једење...</a:t>
            </a:r>
          </a:p>
        </p:txBody>
      </p:sp>
    </p:spTree>
    <p:extLst>
      <p:ext uri="{BB962C8B-B14F-4D97-AF65-F5344CB8AC3E}">
        <p14:creationId xmlns:p14="http://schemas.microsoft.com/office/powerpoint/2010/main" val="32583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Како да прекинеш одлагање?</a:t>
            </a:r>
            <a:endParaRPr lang="sr-Latn-R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Најважније је да препознаш                     шта заправо одлажеш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Које изговоре користиш</a:t>
            </a:r>
            <a:endParaRPr lang="sr-Cyrl-RS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Којим активностима прибегаваш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Замоли неког да ти помогне у томе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Почни одмах да радиш – користи технику 5 минута</a:t>
            </a:r>
          </a:p>
          <a:p>
            <a:endParaRPr lang="sr-Cyrl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870"/>
          <a:stretch/>
        </p:blipFill>
        <p:spPr bwMode="auto">
          <a:xfrm>
            <a:off x="7381057" y="0"/>
            <a:ext cx="1759571" cy="20574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rgbClr val="FFFF00"/>
                </a:solidFill>
                <a:latin typeface="Calibri" pitchFamily="34" charset="0"/>
              </a:rPr>
              <a:t>Направи план учења</a:t>
            </a:r>
            <a:endParaRPr lang="sr-Latn-RS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Подели градиво на мање целине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У план убаци време за одмор, али прво блок тежих ствари, онда одмор или нешто друго </a:t>
            </a:r>
            <a:r>
              <a:rPr lang="sr-Cyrl-RS" u="sng" dirty="0" smtClean="0">
                <a:solidFill>
                  <a:srgbClr val="FFFF00"/>
                </a:solidFill>
                <a:latin typeface="Calibri" pitchFamily="34" charset="0"/>
              </a:rPr>
              <a:t>као награда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sr-Cyrl-RS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>
                <a:solidFill>
                  <a:srgbClr val="FFFF00"/>
                </a:solidFill>
                <a:latin typeface="Calibri" pitchFamily="34" charset="0"/>
              </a:rPr>
              <a:t>План стави на видно место и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                  замоли </a:t>
            </a:r>
            <a:r>
              <a:rPr lang="sr-Cyrl-RS" dirty="0">
                <a:solidFill>
                  <a:srgbClr val="FFFF00"/>
                </a:solidFill>
                <a:latin typeface="Calibri" pitchFamily="34" charset="0"/>
              </a:rPr>
              <a:t>неког да те надгледа </a:t>
            </a:r>
            <a:r>
              <a:rPr lang="sr-Cyrl-RS" dirty="0" smtClean="0">
                <a:solidFill>
                  <a:srgbClr val="FFFF00"/>
                </a:solidFill>
                <a:latin typeface="Calibri" pitchFamily="34" charset="0"/>
              </a:rPr>
              <a:t>                      са стране</a:t>
            </a:r>
            <a:endParaRPr lang="sr-Cyrl-RS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36576" indent="0">
              <a:buNone/>
            </a:pPr>
            <a:endParaRPr lang="sr-Cyrl-RS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3352800" cy="259696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</a:rPr>
              <a:t>Гледај на ствари другачије</a:t>
            </a:r>
            <a:endParaRPr lang="sr-Latn-R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5181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Исплати се истрпети нелагоду, није то толико тешко...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Не мора се бити најбољи у свему, ОК је правити грешке...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То што ти нешто не иде је зато што немаш предзнања, сигурно не зато што си глуп...</a:t>
            </a:r>
          </a:p>
          <a:p>
            <a:pPr marL="36576" indent="0">
              <a:buClr>
                <a:srgbClr val="FFFF00"/>
              </a:buClr>
              <a:buNone/>
            </a:pPr>
            <a:endParaRPr lang="sr-Cyrl-RS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Није битно да ли су ти родитељи нешто наметнули, битно је да ли ти мислиш да је то добро за тебе...</a:t>
            </a:r>
          </a:p>
          <a:p>
            <a:pPr marL="36576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835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264</TotalTime>
  <Words>568</Words>
  <Application>Microsoft Office PowerPoint</Application>
  <PresentationFormat>On-screen Show (4:3)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Franklin Gothic Book</vt:lpstr>
      <vt:lpstr>Wingdings</vt:lpstr>
      <vt:lpstr>Wingdings 2</vt:lpstr>
      <vt:lpstr>Technic</vt:lpstr>
      <vt:lpstr>           </vt:lpstr>
      <vt:lpstr>А када дође сутра?</vt:lpstr>
      <vt:lpstr>Како одлагање учења функционише у пракси?</vt:lpstr>
      <vt:lpstr>Које су последице одлагања учења?</vt:lpstr>
      <vt:lpstr>Шта се заправо одлаже? </vt:lpstr>
      <vt:lpstr>Како се одржава одлагање?</vt:lpstr>
      <vt:lpstr>Како да прекинеш одлагање?</vt:lpstr>
      <vt:lpstr>Направи план учења</vt:lpstr>
      <vt:lpstr>Гледај на ствари другачије</vt:lpstr>
      <vt:lpstr>Јачај мотивацију</vt:lpstr>
      <vt:lpstr>Опусти се...</vt:lpstr>
      <vt:lpstr>Које су последице престанка одлагања учења?</vt:lpstr>
      <vt:lpstr>Зато је најбоље...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ОДЛАГАЊЕ УЧЕЊА</dc:title>
  <dc:creator>Brankica</dc:creator>
  <cp:lastModifiedBy>idjinovic</cp:lastModifiedBy>
  <cp:revision>44</cp:revision>
  <dcterms:created xsi:type="dcterms:W3CDTF">2006-08-16T00:00:00Z</dcterms:created>
  <dcterms:modified xsi:type="dcterms:W3CDTF">2020-12-03T09:07:51Z</dcterms:modified>
</cp:coreProperties>
</file>